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3" r:id="rId8"/>
    <p:sldId id="261" r:id="rId9"/>
    <p:sldId id="262" r:id="rId10"/>
    <p:sldId id="264" r:id="rId11"/>
    <p:sldId id="269" r:id="rId12"/>
    <p:sldId id="270" r:id="rId13"/>
    <p:sldId id="271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418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548680"/>
            <a:ext cx="7772400" cy="864096"/>
          </a:xfrm>
        </p:spPr>
        <p:txBody>
          <a:bodyPr>
            <a:noAutofit/>
          </a:bodyPr>
          <a:lstStyle/>
          <a:p>
            <a:pPr algn="ctr"/>
            <a:r>
              <a:rPr lang="kk-KZ" sz="1100" cap="all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РЕСПУБЛИКАНСКОЕ ГОСУДАРСТВЕННОЕ УЧРЕЖДЕНИЕ </a:t>
            </a:r>
            <a: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1100" cap="all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«Департамент САНИТАРНО-ЭПИДЕМИОЛОГИЧЕСКОГО контроля</a:t>
            </a:r>
            <a: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1100" cap="all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АКМОЛИНСКОЙ ОБЛАСТИ </a:t>
            </a:r>
            <a: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1100" cap="all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Комитета САНИТАРНО-ЭПИДЕМИОЛОГИЧЕСКОГО контроля Министерства здравоохранения </a:t>
            </a:r>
            <a: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1100" cap="all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Республики Казахстан»</a:t>
            </a:r>
            <a:endParaRPr lang="ru-RU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Санитарно-противоэпидемические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санитарно-профилактические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мероприятий по предупреждению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контагиозных гельминтозов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5896" y="591994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Кокшетау 2023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242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92696"/>
            <a:ext cx="7776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Энтеробиоз – болезнь грязных рук!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92806"/>
            <a:ext cx="7632847" cy="503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75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992888" cy="1656184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Санитарные правила 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</a:t>
            </a: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608512"/>
          </a:xfrm>
        </p:spPr>
        <p:txBody>
          <a:bodyPr>
            <a:normAutofit fontScale="85000" lnSpcReduction="10000"/>
          </a:bodyPr>
          <a:lstStyle/>
          <a:p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Параграф 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800" dirty="0" smtClean="0"/>
              <a:t>22</a:t>
            </a:r>
            <a:r>
              <a:rPr lang="ru-RU" sz="1800" dirty="0"/>
              <a:t>. В целях профилактики заболеваний энтеробиозом и </a:t>
            </a:r>
            <a:r>
              <a:rPr lang="ru-RU" sz="1800" dirty="0" err="1"/>
              <a:t>гименолепидозом</a:t>
            </a:r>
            <a:r>
              <a:rPr lang="ru-RU" sz="1800" dirty="0"/>
              <a:t> медицинские организации по эпидемиологическим и клиническим показаниям проводят обследование:</a:t>
            </a:r>
          </a:p>
          <a:p>
            <a:r>
              <a:rPr lang="en-US" sz="1800" dirty="0"/>
              <a:t>      </a:t>
            </a:r>
            <a:r>
              <a:rPr lang="ru-RU" sz="1800" dirty="0"/>
              <a:t>1)   детей, посещающих дошкольные организации образования – при поступлении и переводе из группы в группу, при длительном отсутствии (десять и более календарных дней), в дальнейшем один раз в год;</a:t>
            </a:r>
          </a:p>
          <a:p>
            <a:r>
              <a:rPr lang="en-US" sz="1800" dirty="0"/>
              <a:t>     </a:t>
            </a:r>
            <a:r>
              <a:rPr lang="ru-RU" sz="1800" dirty="0"/>
              <a:t> 2) декретированных групп населения при медицинских осмотрах;</a:t>
            </a:r>
          </a:p>
          <a:p>
            <a:r>
              <a:rPr lang="en-US" sz="1800" dirty="0"/>
              <a:t>     </a:t>
            </a:r>
            <a:r>
              <a:rPr lang="ru-RU" sz="1800" dirty="0"/>
              <a:t> 3) пациентов медицинских организаций;</a:t>
            </a:r>
          </a:p>
          <a:p>
            <a:r>
              <a:rPr lang="en-US" sz="1800" dirty="0"/>
              <a:t>     </a:t>
            </a:r>
            <a:r>
              <a:rPr lang="ru-RU" sz="1800" dirty="0"/>
              <a:t> 4) лиц, контактировавших с больным энтеробиозом или </a:t>
            </a:r>
            <a:r>
              <a:rPr lang="ru-RU" sz="1800" dirty="0" err="1"/>
              <a:t>гименолепидозом</a:t>
            </a:r>
            <a:r>
              <a:rPr lang="ru-RU" sz="1800" dirty="0"/>
              <a:t>;</a:t>
            </a:r>
          </a:p>
          <a:p>
            <a:r>
              <a:rPr lang="en-US" sz="1800" dirty="0"/>
              <a:t>     </a:t>
            </a:r>
            <a:r>
              <a:rPr lang="ru-RU" sz="1800" dirty="0"/>
              <a:t> 5) лиц, посещающих спортивные группы по водным видам спорта – при поступлении в спортивные секции и в дальнейшем один раз в год;</a:t>
            </a:r>
          </a:p>
          <a:p>
            <a:r>
              <a:rPr lang="en-US" sz="1800" dirty="0"/>
              <a:t>     </a:t>
            </a:r>
            <a:r>
              <a:rPr lang="ru-RU" sz="1800" dirty="0"/>
              <a:t> 6) учащихся начальных классов организаций образования, ежегодно после летних каникул, при формировании классов;</a:t>
            </a:r>
          </a:p>
          <a:p>
            <a:r>
              <a:rPr lang="en-US" sz="1800" dirty="0"/>
              <a:t>     </a:t>
            </a:r>
            <a:r>
              <a:rPr lang="ru-RU" sz="1800" dirty="0"/>
              <a:t> 7) детей, оформляющихся на санаторно-курортное лечение, в детские оздоровительные объекты.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8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32656"/>
            <a:ext cx="8183880" cy="1728192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Санитарные правила </a:t>
            </a:r>
            <a:r>
              <a:rPr lang="ru-RU" sz="18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</a:t>
            </a:r>
            <a: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19256" cy="424847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23. Лабораторное обследование населения по эпидемиологическим показаниям (в организованных очагах) на энтеробиоз и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гименолепидоз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проводят медицинские организации.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62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32656"/>
            <a:ext cx="8183880" cy="1728192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Санитарные правила </a:t>
            </a:r>
            <a:r>
              <a:rPr lang="ru-RU" sz="16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1700808"/>
            <a:ext cx="818388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    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25. В целях обеспечения санитарно-эпидемиологического благополучия населения по заболеваемости энтеробиозом и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гименолепидозом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территориальные подразделения организуют и проводят следующие санитарно-противоэпидемические мероприятия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1) эпидемиологическое обследование очага на объектах образования и домашних очагов детей, посещающих объекты образования, при регистрации каждого случая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гименолепидоза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трех и более случаев энтеробиоза; при регистрации случаев энтеробиоза в детских дошкольных организациях и школах-интернатах проводить эпидемиологическое обследование при каждом случае энтеробиоза;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контроль отстранения выявленных на объектах образования больных энтеробиозом или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гименолепидозом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от посещения коллектива на период лечения и до отрицательного результата лабораторного обследования; После клинического выздоровления ребенка допускают в образовательную организацию.</a:t>
            </a:r>
          </a:p>
          <a:p>
            <a:pPr marL="0" indent="0"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939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32656"/>
            <a:ext cx="8183880" cy="1728192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Санитарные правила </a:t>
            </a:r>
            <a:r>
              <a:rPr lang="ru-RU" sz="16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1700808"/>
            <a:ext cx="818388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    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3) контроль перевода выявленных больных энтеробиозом или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гименолепидозом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 стационарах в отдельную палату или в карантинное отделение на период лечения до отрицательного результата контрольного обследования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4) контроль проведения на объектах образования и социального обеспечения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санитарно-противоэпидемических мероприятий.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4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8680"/>
            <a:ext cx="8183880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25. В целях обеспечения санитарно-эпидемиологического благополучия населения по заболеваемости энтеробиозом и </a:t>
            </a:r>
            <a:r>
              <a:rPr lang="ru-RU" sz="2000" i="1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гименолепидозом</a:t>
            </a:r>
            <a:r>
              <a:rPr lang="ru-RU" sz="20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территориальные подразделения организуют и проводят следующие санитарно-противоэпидемические </a:t>
            </a:r>
            <a:r>
              <a:rPr lang="ru-RU" sz="20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мероприятия (пункт 4):</a:t>
            </a:r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1844824"/>
            <a:ext cx="3931920" cy="4320480"/>
          </a:xfrm>
        </p:spPr>
        <p:txBody>
          <a:bodyPr>
            <a:normAutofit/>
          </a:bodyPr>
          <a:lstStyle/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ежедневную смену постельного и нательного белья детей;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чистку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одеял, матрацев, подушек пылесосом или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вытряхивание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их вне помещений в течение трех календарных дней, начиная с первого дня лечения;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замену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или обработку дезинфицирующими средствами песка в песочницах;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ежедневную двукратную влажную уборку помещений с применением моющих и дезинфицирующих средств;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мойку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твердых и резиновых игрушек с применением моющих и дезинфицирующих средств;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1844824"/>
            <a:ext cx="3931920" cy="3816424"/>
          </a:xfrm>
        </p:spPr>
        <p:txBody>
          <a:bodyPr>
            <a:normAutofit/>
          </a:bodyPr>
          <a:lstStyle/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дезинфекционную обработку специальной одежды, уборочного инвентаря;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дезинфекционную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обработку санитарно-технического оборудования;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дезинфекционное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обеззараживание биологического материала в горшках перед сбросом в канализацию.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91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32656"/>
            <a:ext cx="8183880" cy="1728192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Санитарные правила </a:t>
            </a:r>
            <a:r>
              <a:rPr lang="ru-RU" sz="16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1700808"/>
            <a:ext cx="818388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26. В целях предупреждения случаев заболеваний энтеробиозом и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гименолепидозом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территориальные подразделения организуют и проводят следующие санитарно-профилактические мероприятия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800" dirty="0"/>
              <a:t>  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   1) лабораторный контроль состояния внешней среды (воды бассейнов, песка песочниц, смывов, пыли) для выявления факторов и путей передачи паразитарных заболеваний проводится при плановых и внеплановых проверках в соответствии с Предпринимательским кодексом согласно приложению 1 к настоящим Санитарным правилам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  В каждом обследуемом объекте образования, производят забор не менее 10 – 15 смывов в одной группе (классе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2) контроль проведения на объектах образования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следующих санитарно-профилактических мероприятий: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637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8680"/>
            <a:ext cx="818388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26. В целях предупреждения случаев заболеваний энтеробиозом и </a:t>
            </a:r>
            <a:r>
              <a:rPr lang="ru-RU" sz="2000" i="1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гименолепидозом</a:t>
            </a:r>
            <a:r>
              <a:rPr lang="ru-RU" sz="2000" i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территориальные подразделения организуют и проводят следующие санитарно-профилактические </a:t>
            </a:r>
            <a:r>
              <a:rPr lang="ru-RU" sz="2000" i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мероприятия (пункт 2):</a:t>
            </a:r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1844824"/>
            <a:ext cx="3931920" cy="4320480"/>
          </a:xfrm>
        </p:spPr>
        <p:txBody>
          <a:bodyPr>
            <a:normAutofit fontScale="92500"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обеспечения детей индивидуальными (разовыми) полотенцами, постельным бельем, жидким мылом и предметами личной гигиены;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хранения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зубных щеток и посуды для полоскания рта (индивидуальные) в открытых ячейках;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использования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игрушек, поддающихся мытью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мытья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пластмассовых и резиновых игрушек горячей водой с мылом, не реже одного раза в день;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стирки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глажки утюгом кукольной одежды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ежедневного очищения мягких игрушек от пыли с проветриванием на открытом воздухе или облучение бактерицидными лампами с расстояния не менее 25 сантиметров (далее – см) в течение 30 минут;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маркирования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уборочного инвентаря;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1844824"/>
            <a:ext cx="3931920" cy="3816424"/>
          </a:xfrm>
        </p:spPr>
        <p:txBody>
          <a:bodyPr>
            <a:normAutofit fontScale="92500"/>
          </a:bodyPr>
          <a:lstStyle/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пользования детьми индивидуальных горшков под наблюдением обслуживающего персонала. Горшки после использования промываются горячей водой с применением дезинфицирующих средств;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ежедневного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мытья унитазов, ванн, ручек дверей, пола, кранов и панелей горячей водой с применением моющих средств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смены песка в песочницах один раз в месяц с закрытием песочниц щитами в теплое время года;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     сквозного проветривания, ежедневной влажной уборки и мытья спортивного инвентаря в спортивных залах;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     недопущения больных детей в общественный бассейн в период лечения.</a:t>
            </a:r>
          </a:p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759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0688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 к 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Санитарным правилам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Санитарно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эпидемиологические санитарно- противоэпидемических 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b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санитарно- профилактических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мероприятий 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b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предупреждению паразитарных </a:t>
            </a:r>
            <a:b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заболеваний"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88683"/>
              </p:ext>
            </p:extLst>
          </p:nvPr>
        </p:nvGraphicFramePr>
        <p:xfrm>
          <a:off x="611560" y="1196752"/>
          <a:ext cx="8064895" cy="5222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6189"/>
                <a:gridCol w="3366189"/>
                <a:gridCol w="1332517"/>
              </a:tblGrid>
              <a:tr h="532764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</a:rPr>
                        <a:t>Очаги и объекты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</a:rPr>
                        <a:t>Исследуемый материал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</a:rPr>
                        <a:t>Число отбираемых проб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177999">
                <a:tc rowSpan="4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7. Очаг энтеробиоза в организованном коллективе (детские дошкольные и общеобразовательные организации, школы–интернаты, детские дома, дома ребенка, медико- социальные учреждения стационарного типа для детей с психоневрологическими патологиями и нарушениями опорно-двигательного аппарата)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Смывы, пыль: с рук персонала, в столовых с посуды, скатертей и клеенок столов, стульчиков; в игровых уголках с мягких игрушек, мебели, ковровых дорожек, кукольной одежды; в спальнях с постельного белья; в туалетных комнатах с ручек дверей, барашков кранов, наружных поверхностей горшков; с рук детей и нательного белья.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 менее 10 проб в одной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группе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58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Вода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из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бассейнов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3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проб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58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Песок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: в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песочницах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5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проб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38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Почва: на игровых площадках, около входа и вокруг помещения, у веранд, в домиках, с клумб, вокруг наружных санузлов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5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проб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218278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8. Очаг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гименолепидоза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и энтеробиоза при заболевании работников общественного питания, пищевых промышленных объектов и лиц к ним приравненных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Смывы: с рук персонала, с разделочных досок, со столов, прилавков раздачи, санитарных комнат, туалетов, производственного оборудования.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10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проб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75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20688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Приложение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 к 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Санитарным правилам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Санитарно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 эпидемиологические санитарно- противоэпидемических 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b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санитарно- профилактических </a:t>
            </a:r>
            <a:r>
              <a:rPr lang="ru-RU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мероприятий </a:t>
            </a: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b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предупреждению паразитарных </a:t>
            </a:r>
            <a:b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заболеваний"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642884"/>
              </p:ext>
            </p:extLst>
          </p:nvPr>
        </p:nvGraphicFramePr>
        <p:xfrm>
          <a:off x="395534" y="1725269"/>
          <a:ext cx="8280922" cy="4597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86152"/>
                <a:gridCol w="3486152"/>
                <a:gridCol w="1308618"/>
              </a:tblGrid>
              <a:tr h="500829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</a:rPr>
                        <a:t>Очаги и объекты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</a:rPr>
                        <a:t>Исследуемый материал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</a:rPr>
                        <a:t>Число отбираемых проб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271583">
                <a:tc rowSpan="4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14. Организаций дошкольного воспитания и обучения, школы–интернаты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Вода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бассейнов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048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Пыль на наличие клещей домашней пыли с постельных принадлежностей, с мягкой мебели, ковров и других мягких бытовых предметов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 менее 3 – 5 проб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33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Смывы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с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рук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персонала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10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80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 rtl="0" eaLnBrk="1" latinLnBrk="0" hangingPunct="1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kumimoji="0" lang="en-US" sz="16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Песок</a:t>
                      </a:r>
                      <a:r>
                        <a:rPr kumimoji="0"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: в </a:t>
                      </a:r>
                      <a:r>
                        <a:rPr kumimoji="0" lang="en-US" sz="16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песочницах</a:t>
                      </a:r>
                      <a:endParaRPr kumimoji="0" lang="ru-RU" sz="16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33050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Смывы (пыль)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менее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5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проб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629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        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</a:rPr>
              <a:t>Об утверждении </a:t>
            </a:r>
            <a:r>
              <a:rPr lang="ru-RU" sz="2000" b="1" dirty="0">
                <a:solidFill>
                  <a:srgbClr val="002060"/>
                </a:solidFill>
              </a:rPr>
              <a:t>Санитарных правил </a:t>
            </a:r>
            <a:r>
              <a:rPr lang="ru-RU" sz="2000" b="1" dirty="0" smtClean="0">
                <a:solidFill>
                  <a:srgbClr val="002060"/>
                </a:solidFill>
              </a:rPr>
              <a:t>«Санитарно-эпидемиологические </a:t>
            </a:r>
            <a:r>
              <a:rPr lang="ru-RU" sz="2000" b="1" dirty="0">
                <a:solidFill>
                  <a:srgbClr val="002060"/>
                </a:solidFill>
              </a:rPr>
              <a:t>требования к осуществлению производственного </a:t>
            </a:r>
            <a:r>
              <a:rPr lang="ru-RU" sz="2000" b="1" dirty="0" smtClean="0">
                <a:solidFill>
                  <a:srgbClr val="002060"/>
                </a:solidFill>
              </a:rPr>
              <a:t>контроля» Приказ </a:t>
            </a:r>
            <a:r>
              <a:rPr lang="ru-RU" sz="2000" b="1" dirty="0">
                <a:solidFill>
                  <a:srgbClr val="002060"/>
                </a:solidFill>
              </a:rPr>
              <a:t>Министра здравоохранения Республики Казахстан от 7 апреля 2023 года № 62. Зарегистрирован в Министерстве юстиции Республики Казахстан 11 апреля 2023 года № </a:t>
            </a:r>
            <a:r>
              <a:rPr lang="ru-RU" sz="2000" b="1" dirty="0" smtClean="0">
                <a:solidFill>
                  <a:srgbClr val="002060"/>
                </a:solidFill>
              </a:rPr>
              <a:t>32276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99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438023"/>
              </p:ext>
            </p:extLst>
          </p:nvPr>
        </p:nvGraphicFramePr>
        <p:xfrm>
          <a:off x="611560" y="1772816"/>
          <a:ext cx="7776863" cy="42484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/>
                <a:gridCol w="1952050"/>
                <a:gridCol w="1952050"/>
                <a:gridCol w="1375957"/>
                <a:gridCol w="1125206"/>
              </a:tblGrid>
              <a:tr h="1779139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>
                          <a:effectLst/>
                        </a:rPr>
                        <a:t>2.3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 err="1">
                          <a:effectLst/>
                        </a:rPr>
                        <a:t>песочницы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объектов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</a:rPr>
                        <a:t>песок и почва на санитарно-микробиологические и </a:t>
                      </a:r>
                      <a:r>
                        <a:rPr lang="ru-RU" sz="1000" dirty="0" err="1">
                          <a:effectLst/>
                        </a:rPr>
                        <a:t>паразитологические</a:t>
                      </a:r>
                      <a:r>
                        <a:rPr lang="ru-RU" sz="1000" dirty="0">
                          <a:effectLst/>
                        </a:rPr>
                        <a:t> исследования (на содержание гельминтов)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 err="1">
                          <a:effectLst/>
                        </a:rPr>
                        <a:t>один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раз</a:t>
                      </a:r>
                      <a:r>
                        <a:rPr lang="en-US" sz="1000" dirty="0">
                          <a:effectLst/>
                        </a:rPr>
                        <a:t> в </a:t>
                      </a:r>
                      <a:r>
                        <a:rPr lang="en-US" sz="1000" dirty="0" err="1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>
                          <a:effectLst/>
                        </a:rPr>
                        <a:t>30% песочниц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120905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>
                          <a:effectLst/>
                        </a:rPr>
                        <a:t>2.5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</a:rPr>
                        <a:t>закрытые плавательные бассейны и ванны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dirty="0" err="1" smtClean="0">
                          <a:effectLst/>
                        </a:rPr>
                        <a:t>паразитологические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>
                          <a:effectLst/>
                        </a:rPr>
                        <a:t>исследования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 err="1">
                          <a:effectLst/>
                        </a:rPr>
                        <a:t>один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раз</a:t>
                      </a:r>
                      <a:r>
                        <a:rPr lang="en-US" sz="1000" dirty="0">
                          <a:effectLst/>
                        </a:rPr>
                        <a:t> в </a:t>
                      </a:r>
                      <a:r>
                        <a:rPr lang="en-US" sz="1000" dirty="0" err="1" smtClean="0">
                          <a:effectLst/>
                        </a:rPr>
                        <a:t>полугоди</a:t>
                      </a:r>
                      <a:r>
                        <a:rPr lang="ru-RU" sz="1000" dirty="0" smtClean="0">
                          <a:effectLst/>
                        </a:rPr>
                        <a:t>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</a:rPr>
                        <a:t>2 пробы (с мелкой и глубокой чаши бассейна)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102542"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>
                          <a:effectLst/>
                        </a:rPr>
                        <a:t>2.6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 err="1">
                          <a:effectLst/>
                        </a:rPr>
                        <a:t>группы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</a:rPr>
                        <a:t>смывы с внешней </a:t>
                      </a:r>
                      <a:r>
                        <a:rPr lang="ru-RU" sz="1000" dirty="0" smtClean="0">
                          <a:effectLst/>
                        </a:rPr>
                        <a:t>среды</a:t>
                      </a:r>
                      <a:r>
                        <a:rPr lang="ru-RU" sz="1000" baseline="0" dirty="0" smtClean="0">
                          <a:effectLst/>
                        </a:rPr>
                        <a:t> </a:t>
                      </a:r>
                      <a:r>
                        <a:rPr lang="ru-RU" sz="1000" dirty="0" smtClean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паразитологические</a:t>
                      </a:r>
                      <a:r>
                        <a:rPr lang="ru-RU" sz="1000" dirty="0">
                          <a:effectLst/>
                        </a:rPr>
                        <a:t> показатели в игровых и спальнях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 err="1">
                          <a:effectLst/>
                        </a:rPr>
                        <a:t>один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раз</a:t>
                      </a:r>
                      <a:r>
                        <a:rPr lang="en-US" sz="1000" dirty="0">
                          <a:effectLst/>
                        </a:rPr>
                        <a:t> в </a:t>
                      </a:r>
                      <a:r>
                        <a:rPr lang="en-US" sz="1000" dirty="0" err="1" smtClean="0">
                          <a:effectLst/>
                        </a:rPr>
                        <a:t>полугоди</a:t>
                      </a:r>
                      <a:r>
                        <a:rPr lang="ru-RU" sz="1000" dirty="0" smtClean="0">
                          <a:effectLst/>
                        </a:rPr>
                        <a:t>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000" dirty="0">
                          <a:effectLst/>
                        </a:rPr>
                        <a:t>5 </a:t>
                      </a:r>
                      <a:r>
                        <a:rPr lang="en-US" sz="1000" dirty="0" err="1">
                          <a:effectLst/>
                        </a:rPr>
                        <a:t>смывов</a:t>
                      </a:r>
                      <a:r>
                        <a:rPr lang="en-US" sz="1000" dirty="0">
                          <a:effectLst/>
                        </a:rPr>
                        <a:t> с </a:t>
                      </a:r>
                      <a:r>
                        <a:rPr lang="en-US" sz="1000" dirty="0" err="1">
                          <a:effectLst/>
                        </a:rPr>
                        <a:t>каждой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группы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45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5576" y="548680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Согласно </a:t>
            </a:r>
            <a:r>
              <a:rPr lang="ru-RU" sz="1400" dirty="0"/>
              <a:t>приложение 1 к Санитарным правилам "Санитарно-эпидемиологические требования к осуществлению производственного </a:t>
            </a:r>
            <a:r>
              <a:rPr lang="ru-RU" sz="1400" dirty="0" smtClean="0"/>
              <a:t>контроля на </a:t>
            </a:r>
            <a:r>
              <a:rPr lang="ru-RU" sz="1400" dirty="0"/>
              <a:t>объектах воспитания и обучения детей (детских дошкольных организации)  проводится:</a:t>
            </a:r>
          </a:p>
        </p:txBody>
      </p:sp>
    </p:spTree>
    <p:extLst>
      <p:ext uri="{BB962C8B-B14F-4D97-AF65-F5344CB8AC3E}">
        <p14:creationId xmlns:p14="http://schemas.microsoft.com/office/powerpoint/2010/main" val="1429512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7828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75</TotalTime>
  <Words>651</Words>
  <Application>Microsoft Office PowerPoint</Application>
  <PresentationFormat>Экран (4:3)</PresentationFormat>
  <Paragraphs>109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РЕСПУБЛИКАНСКОЕ ГОСУДАРСТВЕННОЕ УЧРЕЖДЕНИЕ  «Департамент САНИТАРНО-ЭПИДЕМИОЛОГИЧЕСКОГО контроля АКМОЛИНСКОЙ ОБЛАСТИ  Комитета САНИТАРНО-ЭПИДЕМИОЛОГИЧЕСКОГО контроля Министерства здравоохранения  Республики Казахстан»</vt:lpstr>
      <vt:lpstr>Презентация PowerPoint</vt:lpstr>
      <vt:lpstr>       Санитарные правила 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28086.</vt:lpstr>
      <vt:lpstr>  Санитарные правила 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 </vt:lpstr>
      <vt:lpstr>  Санитарные правила 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 </vt:lpstr>
      <vt:lpstr>  Санитарные правила 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 </vt:lpstr>
      <vt:lpstr>25. В целях обеспечения санитарно-эпидемиологического благополучия населения по заболеваемости энтеробиозом и гименолепидозом территориальные подразделения организуют и проводят следующие санитарно-противоэпидемические мероприятия (пункт 4):    </vt:lpstr>
      <vt:lpstr>  Санитарные правила "Санитарно-эпидемиологические требования к организации и проведению санитарно-противоэпидемических и санитарно-профилактических мероприятий по предупреждению паразитарных заболеваний" Приказ Министра здравоохранения Республики Казахстан от 16 мая 2022 года № ҚР ДСМ-44. Зарегистрирован в Министерстве юстиции Республики Казахстан 17 мая 2022 года № 28086, параграф 5. </vt:lpstr>
      <vt:lpstr>26. В целях предупреждения случаев заболеваний энтеробиозом и гименолепидозом территориальные подразделения организуют и проводят следующие санитарно-профилактические мероприятия (пункт 2):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РЕСПУБЛИКАНСКОЕ ГОСУДАРСТВЕННОЕ УЧРЕЖДЕНИЕ  «Департамент САНИТАРНО-ЭПИДЕМИОЛОГИЧЕСКОГО контроля АКМОЛИНСКОЙ ОБЛАСТИ  Комитета САНИТАРНО-ЭПИДЕМИОЛОГИЧЕСКОГО контроля Министерства здравоохранения  Республики Казахстан»</dc:title>
  <dc:creator>Samal</dc:creator>
  <cp:lastModifiedBy>пк</cp:lastModifiedBy>
  <cp:revision>17</cp:revision>
  <dcterms:created xsi:type="dcterms:W3CDTF">2022-09-22T12:03:46Z</dcterms:created>
  <dcterms:modified xsi:type="dcterms:W3CDTF">2023-07-25T09:47:44Z</dcterms:modified>
</cp:coreProperties>
</file>